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0" r:id="rId9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45FC9-0BE9-4CAF-9132-2C683A18227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r-IN"/>
        </a:p>
      </dgm:t>
    </dgm:pt>
    <dgm:pt modelId="{90A086EC-563F-4D23-8846-38C3674969A9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dirty="0" smtClean="0">
              <a:latin typeface="+mj-lt"/>
            </a:rPr>
            <a:t>FIRM UNDERWRITING</a:t>
          </a:r>
        </a:p>
        <a:p>
          <a:r>
            <a:rPr lang="en-US" dirty="0" smtClean="0">
              <a:latin typeface="+mj-lt"/>
            </a:rPr>
            <a:t>Method -I</a:t>
          </a:r>
          <a:endParaRPr lang="mr-IN" dirty="0">
            <a:latin typeface="+mj-lt"/>
          </a:endParaRPr>
        </a:p>
      </dgm:t>
    </dgm:pt>
    <dgm:pt modelId="{BA8EEF92-9584-4F1F-B915-63A37F7F5C1B}" type="parTrans" cxnId="{FB2DB8AF-E8D2-4037-BF45-69331E22B98F}">
      <dgm:prSet/>
      <dgm:spPr/>
      <dgm:t>
        <a:bodyPr/>
        <a:lstStyle/>
        <a:p>
          <a:endParaRPr lang="mr-IN"/>
        </a:p>
      </dgm:t>
    </dgm:pt>
    <dgm:pt modelId="{CD768101-B411-44B7-83C4-B87E25C88A5C}" type="sibTrans" cxnId="{FB2DB8AF-E8D2-4037-BF45-69331E22B98F}">
      <dgm:prSet/>
      <dgm:spPr/>
      <dgm:t>
        <a:bodyPr/>
        <a:lstStyle/>
        <a:p>
          <a:endParaRPr lang="mr-IN"/>
        </a:p>
      </dgm:t>
    </dgm:pt>
    <dgm:pt modelId="{9F935DC6-5715-4CFA-8A52-2E9BBD9423A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+mj-lt"/>
            </a:rPr>
            <a:t>The benefit of firm underwriting is NOT GIVEN to  Individual Underwriter</a:t>
          </a:r>
          <a:endParaRPr lang="mr-IN" dirty="0">
            <a:solidFill>
              <a:schemeClr val="tx1"/>
            </a:solidFill>
            <a:latin typeface="+mj-lt"/>
          </a:endParaRPr>
        </a:p>
      </dgm:t>
    </dgm:pt>
    <dgm:pt modelId="{856BADCC-2D03-445F-8339-B31C2F79B407}" type="parTrans" cxnId="{FB36D14D-3363-4E4D-9023-51319A2C1D17}">
      <dgm:prSet/>
      <dgm:spPr/>
      <dgm:t>
        <a:bodyPr/>
        <a:lstStyle/>
        <a:p>
          <a:endParaRPr lang="mr-IN"/>
        </a:p>
      </dgm:t>
    </dgm:pt>
    <dgm:pt modelId="{DA3FA394-6B28-429A-9159-E141D2DA509E}" type="sibTrans" cxnId="{FB36D14D-3363-4E4D-9023-51319A2C1D17}">
      <dgm:prSet/>
      <dgm:spPr/>
      <dgm:t>
        <a:bodyPr/>
        <a:lstStyle/>
        <a:p>
          <a:endParaRPr lang="mr-IN"/>
        </a:p>
      </dgm:t>
    </dgm:pt>
    <dgm:pt modelId="{4B105E34-F17F-4D86-856F-E88DBB322278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Treated as UNMARKED APPLICATION</a:t>
          </a:r>
          <a:endParaRPr lang="mr-IN" dirty="0">
            <a:latin typeface="+mj-lt"/>
          </a:endParaRPr>
        </a:p>
      </dgm:t>
    </dgm:pt>
    <dgm:pt modelId="{B2581388-F27E-4F9B-AFC3-E41C2A6DEA1D}" type="parTrans" cxnId="{1D74FD01-3469-4AC0-8787-E166F3718177}">
      <dgm:prSet/>
      <dgm:spPr/>
      <dgm:t>
        <a:bodyPr/>
        <a:lstStyle/>
        <a:p>
          <a:endParaRPr lang="mr-IN"/>
        </a:p>
      </dgm:t>
    </dgm:pt>
    <dgm:pt modelId="{A7C0B124-B681-4EA2-9000-9361F7C8C4EE}" type="sibTrans" cxnId="{1D74FD01-3469-4AC0-8787-E166F3718177}">
      <dgm:prSet/>
      <dgm:spPr/>
      <dgm:t>
        <a:bodyPr/>
        <a:lstStyle/>
        <a:p>
          <a:endParaRPr lang="mr-IN"/>
        </a:p>
      </dgm:t>
    </dgm:pt>
    <dgm:pt modelId="{FE80A7B0-805C-40BF-9C57-0355EF340041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Divide Firm Underwriting in GROSS LIABILITY RATIO</a:t>
          </a:r>
          <a:endParaRPr lang="mr-IN" dirty="0">
            <a:latin typeface="+mj-lt"/>
          </a:endParaRPr>
        </a:p>
      </dgm:t>
    </dgm:pt>
    <dgm:pt modelId="{0D2B640F-2AE9-4517-A7BD-DCE3ACABE0EC}" type="parTrans" cxnId="{196CB4AD-9987-439D-8B8D-F50E3BD1E23B}">
      <dgm:prSet/>
      <dgm:spPr/>
      <dgm:t>
        <a:bodyPr/>
        <a:lstStyle/>
        <a:p>
          <a:endParaRPr lang="mr-IN"/>
        </a:p>
      </dgm:t>
    </dgm:pt>
    <dgm:pt modelId="{DF536E20-F6A6-46A6-9B36-04DB89AC7081}" type="sibTrans" cxnId="{196CB4AD-9987-439D-8B8D-F50E3BD1E23B}">
      <dgm:prSet/>
      <dgm:spPr/>
      <dgm:t>
        <a:bodyPr/>
        <a:lstStyle/>
        <a:p>
          <a:endParaRPr lang="mr-IN"/>
        </a:p>
      </dgm:t>
    </dgm:pt>
    <dgm:pt modelId="{99A5BAC3-7CA7-4681-8067-F465B517FD9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FIRM UNDERWRITING</a:t>
          </a:r>
        </a:p>
        <a:p>
          <a:r>
            <a:rPr lang="en-US" dirty="0" smtClean="0">
              <a:latin typeface="+mj-lt"/>
            </a:rPr>
            <a:t>Method-II</a:t>
          </a:r>
          <a:endParaRPr lang="mr-IN" dirty="0">
            <a:latin typeface="+mj-lt"/>
          </a:endParaRPr>
        </a:p>
      </dgm:t>
    </dgm:pt>
    <dgm:pt modelId="{F0450148-532F-4063-9643-94A6E4C9DE07}" type="parTrans" cxnId="{18C36400-AC7F-4B84-B9BB-FA758550EC3D}">
      <dgm:prSet/>
      <dgm:spPr/>
      <dgm:t>
        <a:bodyPr/>
        <a:lstStyle/>
        <a:p>
          <a:endParaRPr lang="mr-IN"/>
        </a:p>
      </dgm:t>
    </dgm:pt>
    <dgm:pt modelId="{2F40EE99-E262-4281-A29B-A9D64637715F}" type="sibTrans" cxnId="{18C36400-AC7F-4B84-B9BB-FA758550EC3D}">
      <dgm:prSet/>
      <dgm:spPr/>
      <dgm:t>
        <a:bodyPr/>
        <a:lstStyle/>
        <a:p>
          <a:endParaRPr lang="mr-IN"/>
        </a:p>
      </dgm:t>
    </dgm:pt>
    <dgm:pt modelId="{BAA0BBB2-87F7-4C10-9D37-DCE62A45F309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The benefit of firm underwriting is GIVEN to Individual Underwriter</a:t>
          </a:r>
          <a:endParaRPr lang="mr-IN" dirty="0">
            <a:latin typeface="+mj-lt"/>
          </a:endParaRPr>
        </a:p>
      </dgm:t>
    </dgm:pt>
    <dgm:pt modelId="{BEC2CA6A-19DD-43F8-AD38-464113FD040E}" type="parTrans" cxnId="{80C5103F-68E7-49EF-BA6A-F44AE5E0A711}">
      <dgm:prSet/>
      <dgm:spPr/>
      <dgm:t>
        <a:bodyPr/>
        <a:lstStyle/>
        <a:p>
          <a:endParaRPr lang="mr-IN"/>
        </a:p>
      </dgm:t>
    </dgm:pt>
    <dgm:pt modelId="{EA68E2F9-39D8-482E-862F-04943CD76BAF}" type="sibTrans" cxnId="{80C5103F-68E7-49EF-BA6A-F44AE5E0A711}">
      <dgm:prSet/>
      <dgm:spPr/>
      <dgm:t>
        <a:bodyPr/>
        <a:lstStyle/>
        <a:p>
          <a:endParaRPr lang="mr-IN"/>
        </a:p>
      </dgm:t>
    </dgm:pt>
    <dgm:pt modelId="{C96ACB1F-157B-4549-A2E8-09FC278CB9D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NOT Treated  as  UNMARKED APPLICATION</a:t>
          </a:r>
          <a:endParaRPr lang="mr-IN" dirty="0">
            <a:latin typeface="+mj-lt"/>
          </a:endParaRPr>
        </a:p>
      </dgm:t>
    </dgm:pt>
    <dgm:pt modelId="{702048D9-906F-4086-9037-8F08467E250D}" type="parTrans" cxnId="{EB66D552-A41C-467F-9ADF-704D5FB24EDD}">
      <dgm:prSet/>
      <dgm:spPr/>
      <dgm:t>
        <a:bodyPr/>
        <a:lstStyle/>
        <a:p>
          <a:endParaRPr lang="mr-IN"/>
        </a:p>
      </dgm:t>
    </dgm:pt>
    <dgm:pt modelId="{DAEF5E61-F383-42FF-B278-F490C2E3A7AD}" type="sibTrans" cxnId="{EB66D552-A41C-467F-9ADF-704D5FB24EDD}">
      <dgm:prSet/>
      <dgm:spPr/>
      <dgm:t>
        <a:bodyPr/>
        <a:lstStyle/>
        <a:p>
          <a:endParaRPr lang="mr-IN"/>
        </a:p>
      </dgm:t>
    </dgm:pt>
    <dgm:pt modelId="{48B730C5-E823-401D-B1D5-6EBA93FEA9DE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Divide Firm Underwriting in ACTUAL RAIO</a:t>
          </a:r>
          <a:endParaRPr lang="mr-IN" dirty="0">
            <a:latin typeface="+mj-lt"/>
          </a:endParaRPr>
        </a:p>
      </dgm:t>
    </dgm:pt>
    <dgm:pt modelId="{0F8F7DA8-3545-4E27-94BC-557B391D2F67}" type="parTrans" cxnId="{169CFB8D-9902-486C-84DB-D001FA66DC6E}">
      <dgm:prSet/>
      <dgm:spPr/>
      <dgm:t>
        <a:bodyPr/>
        <a:lstStyle/>
        <a:p>
          <a:endParaRPr lang="mr-IN"/>
        </a:p>
      </dgm:t>
    </dgm:pt>
    <dgm:pt modelId="{BC4E6C1E-B482-450A-BEBA-6511C45E4AA6}" type="sibTrans" cxnId="{169CFB8D-9902-486C-84DB-D001FA66DC6E}">
      <dgm:prSet/>
      <dgm:spPr/>
      <dgm:t>
        <a:bodyPr/>
        <a:lstStyle/>
        <a:p>
          <a:endParaRPr lang="mr-IN"/>
        </a:p>
      </dgm:t>
    </dgm:pt>
    <dgm:pt modelId="{54DAB133-3EB6-416D-99DC-E6FEC7602F7A}" type="pres">
      <dgm:prSet presAssocID="{91D45FC9-0BE9-4CAF-9132-2C683A18227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mr-IN"/>
        </a:p>
      </dgm:t>
    </dgm:pt>
    <dgm:pt modelId="{3A221E73-0227-4898-B31F-F7437B5C5F82}" type="pres">
      <dgm:prSet presAssocID="{90A086EC-563F-4D23-8846-38C3674969A9}" presName="root" presStyleCnt="0">
        <dgm:presLayoutVars>
          <dgm:chMax/>
          <dgm:chPref/>
        </dgm:presLayoutVars>
      </dgm:prSet>
      <dgm:spPr/>
    </dgm:pt>
    <dgm:pt modelId="{D8E6B7C6-1199-46F8-BDAE-F01075F3EA95}" type="pres">
      <dgm:prSet presAssocID="{90A086EC-563F-4D23-8846-38C3674969A9}" presName="rootComposite" presStyleCnt="0">
        <dgm:presLayoutVars/>
      </dgm:prSet>
      <dgm:spPr/>
    </dgm:pt>
    <dgm:pt modelId="{E55A73CC-826D-4F3F-B378-E48A8D80A1AF}" type="pres">
      <dgm:prSet presAssocID="{90A086EC-563F-4D23-8846-38C3674969A9}" presName="ParentAccent" presStyleLbl="alignNode1" presStyleIdx="0" presStyleCnt="2"/>
      <dgm:spPr/>
    </dgm:pt>
    <dgm:pt modelId="{34D1BF99-E558-423C-81A0-889CA919D8E2}" type="pres">
      <dgm:prSet presAssocID="{90A086EC-563F-4D23-8846-38C3674969A9}" presName="ParentSmallAccent" presStyleLbl="fgAcc1" presStyleIdx="0" presStyleCnt="2"/>
      <dgm:spPr/>
    </dgm:pt>
    <dgm:pt modelId="{117CAAD5-D683-42EE-87D3-3632554E66F6}" type="pres">
      <dgm:prSet presAssocID="{90A086EC-563F-4D23-8846-38C3674969A9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0E89461D-FE7B-4983-BC44-5883630C955D}" type="pres">
      <dgm:prSet presAssocID="{90A086EC-563F-4D23-8846-38C3674969A9}" presName="childShape" presStyleCnt="0">
        <dgm:presLayoutVars>
          <dgm:chMax val="0"/>
          <dgm:chPref val="0"/>
        </dgm:presLayoutVars>
      </dgm:prSet>
      <dgm:spPr/>
    </dgm:pt>
    <dgm:pt modelId="{A79F6FDF-D69F-4ED4-BBEE-32615E2B9C59}" type="pres">
      <dgm:prSet presAssocID="{9F935DC6-5715-4CFA-8A52-2E9BBD9423A8}" presName="childComposite" presStyleCnt="0">
        <dgm:presLayoutVars>
          <dgm:chMax val="0"/>
          <dgm:chPref val="0"/>
        </dgm:presLayoutVars>
      </dgm:prSet>
      <dgm:spPr/>
    </dgm:pt>
    <dgm:pt modelId="{170CF309-94F8-4258-9A5B-2000F4A5C5A0}" type="pres">
      <dgm:prSet presAssocID="{9F935DC6-5715-4CFA-8A52-2E9BBD9423A8}" presName="ChildAccent" presStyleLbl="solidFgAcc1" presStyleIdx="0" presStyleCnt="6"/>
      <dgm:spPr/>
    </dgm:pt>
    <dgm:pt modelId="{A715D716-3000-4654-BFA5-23E99931330A}" type="pres">
      <dgm:prSet presAssocID="{9F935DC6-5715-4CFA-8A52-2E9BBD9423A8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4AAAB604-E998-4F58-AC7E-CEE5A2AF2EE5}" type="pres">
      <dgm:prSet presAssocID="{4B105E34-F17F-4D86-856F-E88DBB322278}" presName="childComposite" presStyleCnt="0">
        <dgm:presLayoutVars>
          <dgm:chMax val="0"/>
          <dgm:chPref val="0"/>
        </dgm:presLayoutVars>
      </dgm:prSet>
      <dgm:spPr/>
    </dgm:pt>
    <dgm:pt modelId="{5E3B0E82-C981-4007-B94D-321EE5B12298}" type="pres">
      <dgm:prSet presAssocID="{4B105E34-F17F-4D86-856F-E88DBB322278}" presName="ChildAccent" presStyleLbl="solidFgAcc1" presStyleIdx="1" presStyleCnt="6"/>
      <dgm:spPr/>
    </dgm:pt>
    <dgm:pt modelId="{BF11A803-F5C4-4E7D-83B6-7F95BB0C2EA2}" type="pres">
      <dgm:prSet presAssocID="{4B105E34-F17F-4D86-856F-E88DBB322278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633EC1EC-97B2-4CC7-AB88-5923E344519D}" type="pres">
      <dgm:prSet presAssocID="{FE80A7B0-805C-40BF-9C57-0355EF340041}" presName="childComposite" presStyleCnt="0">
        <dgm:presLayoutVars>
          <dgm:chMax val="0"/>
          <dgm:chPref val="0"/>
        </dgm:presLayoutVars>
      </dgm:prSet>
      <dgm:spPr/>
    </dgm:pt>
    <dgm:pt modelId="{EE0A3E53-3741-4600-871E-CB7A81DFE13F}" type="pres">
      <dgm:prSet presAssocID="{FE80A7B0-805C-40BF-9C57-0355EF340041}" presName="ChildAccent" presStyleLbl="solidFgAcc1" presStyleIdx="2" presStyleCnt="6"/>
      <dgm:spPr/>
    </dgm:pt>
    <dgm:pt modelId="{CC9574DF-7542-49E1-B9EF-2F14B9FD01FC}" type="pres">
      <dgm:prSet presAssocID="{FE80A7B0-805C-40BF-9C57-0355EF340041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24B7C0B9-4C79-4841-9BFB-8A39BC89A3BA}" type="pres">
      <dgm:prSet presAssocID="{99A5BAC3-7CA7-4681-8067-F465B517FD97}" presName="root" presStyleCnt="0">
        <dgm:presLayoutVars>
          <dgm:chMax/>
          <dgm:chPref/>
        </dgm:presLayoutVars>
      </dgm:prSet>
      <dgm:spPr/>
    </dgm:pt>
    <dgm:pt modelId="{C7CE01EF-B2DB-4C6B-952C-5EA34CBDE5C1}" type="pres">
      <dgm:prSet presAssocID="{99A5BAC3-7CA7-4681-8067-F465B517FD97}" presName="rootComposite" presStyleCnt="0">
        <dgm:presLayoutVars/>
      </dgm:prSet>
      <dgm:spPr/>
    </dgm:pt>
    <dgm:pt modelId="{CCD4BB86-B052-4B2F-94E8-3F752B8593E2}" type="pres">
      <dgm:prSet presAssocID="{99A5BAC3-7CA7-4681-8067-F465B517FD97}" presName="ParentAccent" presStyleLbl="alignNode1" presStyleIdx="1" presStyleCnt="2"/>
      <dgm:spPr/>
    </dgm:pt>
    <dgm:pt modelId="{940DD4A9-B643-4052-A1D4-F477AE774D61}" type="pres">
      <dgm:prSet presAssocID="{99A5BAC3-7CA7-4681-8067-F465B517FD97}" presName="ParentSmallAccent" presStyleLbl="fgAcc1" presStyleIdx="1" presStyleCnt="2"/>
      <dgm:spPr/>
    </dgm:pt>
    <dgm:pt modelId="{565C14C3-7BF7-480B-8CF0-269A54EB08AC}" type="pres">
      <dgm:prSet presAssocID="{99A5BAC3-7CA7-4681-8067-F465B517FD97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842F9663-2AB4-4637-9E36-C175697B4E85}" type="pres">
      <dgm:prSet presAssocID="{99A5BAC3-7CA7-4681-8067-F465B517FD97}" presName="childShape" presStyleCnt="0">
        <dgm:presLayoutVars>
          <dgm:chMax val="0"/>
          <dgm:chPref val="0"/>
        </dgm:presLayoutVars>
      </dgm:prSet>
      <dgm:spPr/>
    </dgm:pt>
    <dgm:pt modelId="{4B0C10F1-6F93-45D8-84CB-46A896182DBE}" type="pres">
      <dgm:prSet presAssocID="{BAA0BBB2-87F7-4C10-9D37-DCE62A45F309}" presName="childComposite" presStyleCnt="0">
        <dgm:presLayoutVars>
          <dgm:chMax val="0"/>
          <dgm:chPref val="0"/>
        </dgm:presLayoutVars>
      </dgm:prSet>
      <dgm:spPr/>
    </dgm:pt>
    <dgm:pt modelId="{F1DC428E-A0B9-48BF-80D9-71610DFF36B8}" type="pres">
      <dgm:prSet presAssocID="{BAA0BBB2-87F7-4C10-9D37-DCE62A45F309}" presName="ChildAccent" presStyleLbl="solidFgAcc1" presStyleIdx="3" presStyleCnt="6"/>
      <dgm:spPr/>
    </dgm:pt>
    <dgm:pt modelId="{8D0AB44E-8460-479C-9950-3E9B70420D8A}" type="pres">
      <dgm:prSet presAssocID="{BAA0BBB2-87F7-4C10-9D37-DCE62A45F309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193635AC-B549-47FA-9364-7D96E2730604}" type="pres">
      <dgm:prSet presAssocID="{C96ACB1F-157B-4549-A2E8-09FC278CB9D7}" presName="childComposite" presStyleCnt="0">
        <dgm:presLayoutVars>
          <dgm:chMax val="0"/>
          <dgm:chPref val="0"/>
        </dgm:presLayoutVars>
      </dgm:prSet>
      <dgm:spPr/>
    </dgm:pt>
    <dgm:pt modelId="{2A28E60E-E17F-42E4-9D61-61921C6896C3}" type="pres">
      <dgm:prSet presAssocID="{C96ACB1F-157B-4549-A2E8-09FC278CB9D7}" presName="ChildAccent" presStyleLbl="solidFgAcc1" presStyleIdx="4" presStyleCnt="6"/>
      <dgm:spPr/>
    </dgm:pt>
    <dgm:pt modelId="{718F9FE0-7AD5-4C8F-92CB-5CA2376450D5}" type="pres">
      <dgm:prSet presAssocID="{C96ACB1F-157B-4549-A2E8-09FC278CB9D7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  <dgm:pt modelId="{235C3120-F5AB-4456-B559-20166CDAB186}" type="pres">
      <dgm:prSet presAssocID="{48B730C5-E823-401D-B1D5-6EBA93FEA9DE}" presName="childComposite" presStyleCnt="0">
        <dgm:presLayoutVars>
          <dgm:chMax val="0"/>
          <dgm:chPref val="0"/>
        </dgm:presLayoutVars>
      </dgm:prSet>
      <dgm:spPr/>
    </dgm:pt>
    <dgm:pt modelId="{2DA71DF7-AF51-477D-9814-6B3167A2A107}" type="pres">
      <dgm:prSet presAssocID="{48B730C5-E823-401D-B1D5-6EBA93FEA9DE}" presName="ChildAccent" presStyleLbl="solidFgAcc1" presStyleIdx="5" presStyleCnt="6"/>
      <dgm:spPr/>
    </dgm:pt>
    <dgm:pt modelId="{5FAEE81F-640D-4293-98F5-44955B8E6D44}" type="pres">
      <dgm:prSet presAssocID="{48B730C5-E823-401D-B1D5-6EBA93FEA9DE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r-IN"/>
        </a:p>
      </dgm:t>
    </dgm:pt>
  </dgm:ptLst>
  <dgm:cxnLst>
    <dgm:cxn modelId="{8C0586A3-4CBC-49BD-9BF9-ED5F83D1FC49}" type="presOf" srcId="{91D45FC9-0BE9-4CAF-9132-2C683A182278}" destId="{54DAB133-3EB6-416D-99DC-E6FEC7602F7A}" srcOrd="0" destOrd="0" presId="urn:microsoft.com/office/officeart/2008/layout/SquareAccentList"/>
    <dgm:cxn modelId="{18C93350-7253-4601-BE88-7F96CD9E92DA}" type="presOf" srcId="{4B105E34-F17F-4D86-856F-E88DBB322278}" destId="{BF11A803-F5C4-4E7D-83B6-7F95BB0C2EA2}" srcOrd="0" destOrd="0" presId="urn:microsoft.com/office/officeart/2008/layout/SquareAccentList"/>
    <dgm:cxn modelId="{91898870-7F2C-4E0D-AAED-521E57B6E06B}" type="presOf" srcId="{C96ACB1F-157B-4549-A2E8-09FC278CB9D7}" destId="{718F9FE0-7AD5-4C8F-92CB-5CA2376450D5}" srcOrd="0" destOrd="0" presId="urn:microsoft.com/office/officeart/2008/layout/SquareAccentList"/>
    <dgm:cxn modelId="{94C4AA9B-9584-4AE5-8B14-17D90CA9B59E}" type="presOf" srcId="{90A086EC-563F-4D23-8846-38C3674969A9}" destId="{117CAAD5-D683-42EE-87D3-3632554E66F6}" srcOrd="0" destOrd="0" presId="urn:microsoft.com/office/officeart/2008/layout/SquareAccentList"/>
    <dgm:cxn modelId="{FB0770E4-8F6C-4A9D-9F32-0A25A666DE3A}" type="presOf" srcId="{BAA0BBB2-87F7-4C10-9D37-DCE62A45F309}" destId="{8D0AB44E-8460-479C-9950-3E9B70420D8A}" srcOrd="0" destOrd="0" presId="urn:microsoft.com/office/officeart/2008/layout/SquareAccentList"/>
    <dgm:cxn modelId="{18C36400-AC7F-4B84-B9BB-FA758550EC3D}" srcId="{91D45FC9-0BE9-4CAF-9132-2C683A182278}" destId="{99A5BAC3-7CA7-4681-8067-F465B517FD97}" srcOrd="1" destOrd="0" parTransId="{F0450148-532F-4063-9643-94A6E4C9DE07}" sibTransId="{2F40EE99-E262-4281-A29B-A9D64637715F}"/>
    <dgm:cxn modelId="{196CB4AD-9987-439D-8B8D-F50E3BD1E23B}" srcId="{90A086EC-563F-4D23-8846-38C3674969A9}" destId="{FE80A7B0-805C-40BF-9C57-0355EF340041}" srcOrd="2" destOrd="0" parTransId="{0D2B640F-2AE9-4517-A7BD-DCE3ACABE0EC}" sibTransId="{DF536E20-F6A6-46A6-9B36-04DB89AC7081}"/>
    <dgm:cxn modelId="{EB66D552-A41C-467F-9ADF-704D5FB24EDD}" srcId="{99A5BAC3-7CA7-4681-8067-F465B517FD97}" destId="{C96ACB1F-157B-4549-A2E8-09FC278CB9D7}" srcOrd="1" destOrd="0" parTransId="{702048D9-906F-4086-9037-8F08467E250D}" sibTransId="{DAEF5E61-F383-42FF-B278-F490C2E3A7AD}"/>
    <dgm:cxn modelId="{80C5103F-68E7-49EF-BA6A-F44AE5E0A711}" srcId="{99A5BAC3-7CA7-4681-8067-F465B517FD97}" destId="{BAA0BBB2-87F7-4C10-9D37-DCE62A45F309}" srcOrd="0" destOrd="0" parTransId="{BEC2CA6A-19DD-43F8-AD38-464113FD040E}" sibTransId="{EA68E2F9-39D8-482E-862F-04943CD76BAF}"/>
    <dgm:cxn modelId="{ABFA84A5-8457-4C1A-82D5-BB96B60341F7}" type="presOf" srcId="{9F935DC6-5715-4CFA-8A52-2E9BBD9423A8}" destId="{A715D716-3000-4654-BFA5-23E99931330A}" srcOrd="0" destOrd="0" presId="urn:microsoft.com/office/officeart/2008/layout/SquareAccentList"/>
    <dgm:cxn modelId="{169CFB8D-9902-486C-84DB-D001FA66DC6E}" srcId="{99A5BAC3-7CA7-4681-8067-F465B517FD97}" destId="{48B730C5-E823-401D-B1D5-6EBA93FEA9DE}" srcOrd="2" destOrd="0" parTransId="{0F8F7DA8-3545-4E27-94BC-557B391D2F67}" sibTransId="{BC4E6C1E-B482-450A-BEBA-6511C45E4AA6}"/>
    <dgm:cxn modelId="{1DB475FC-3C6C-4004-83CC-DC8E915E3036}" type="presOf" srcId="{48B730C5-E823-401D-B1D5-6EBA93FEA9DE}" destId="{5FAEE81F-640D-4293-98F5-44955B8E6D44}" srcOrd="0" destOrd="0" presId="urn:microsoft.com/office/officeart/2008/layout/SquareAccentList"/>
    <dgm:cxn modelId="{8624C330-B54A-48B9-853A-165ADA9AE6DF}" type="presOf" srcId="{99A5BAC3-7CA7-4681-8067-F465B517FD97}" destId="{565C14C3-7BF7-480B-8CF0-269A54EB08AC}" srcOrd="0" destOrd="0" presId="urn:microsoft.com/office/officeart/2008/layout/SquareAccentList"/>
    <dgm:cxn modelId="{1D74FD01-3469-4AC0-8787-E166F3718177}" srcId="{90A086EC-563F-4D23-8846-38C3674969A9}" destId="{4B105E34-F17F-4D86-856F-E88DBB322278}" srcOrd="1" destOrd="0" parTransId="{B2581388-F27E-4F9B-AFC3-E41C2A6DEA1D}" sibTransId="{A7C0B124-B681-4EA2-9000-9361F7C8C4EE}"/>
    <dgm:cxn modelId="{FB2DB8AF-E8D2-4037-BF45-69331E22B98F}" srcId="{91D45FC9-0BE9-4CAF-9132-2C683A182278}" destId="{90A086EC-563F-4D23-8846-38C3674969A9}" srcOrd="0" destOrd="0" parTransId="{BA8EEF92-9584-4F1F-B915-63A37F7F5C1B}" sibTransId="{CD768101-B411-44B7-83C4-B87E25C88A5C}"/>
    <dgm:cxn modelId="{88DD02E5-6D49-4580-8294-0DBB49A42014}" type="presOf" srcId="{FE80A7B0-805C-40BF-9C57-0355EF340041}" destId="{CC9574DF-7542-49E1-B9EF-2F14B9FD01FC}" srcOrd="0" destOrd="0" presId="urn:microsoft.com/office/officeart/2008/layout/SquareAccentList"/>
    <dgm:cxn modelId="{FB36D14D-3363-4E4D-9023-51319A2C1D17}" srcId="{90A086EC-563F-4D23-8846-38C3674969A9}" destId="{9F935DC6-5715-4CFA-8A52-2E9BBD9423A8}" srcOrd="0" destOrd="0" parTransId="{856BADCC-2D03-445F-8339-B31C2F79B407}" sibTransId="{DA3FA394-6B28-429A-9159-E141D2DA509E}"/>
    <dgm:cxn modelId="{F1E28EF3-BE42-4035-B3CF-134306F7312D}" type="presParOf" srcId="{54DAB133-3EB6-416D-99DC-E6FEC7602F7A}" destId="{3A221E73-0227-4898-B31F-F7437B5C5F82}" srcOrd="0" destOrd="0" presId="urn:microsoft.com/office/officeart/2008/layout/SquareAccentList"/>
    <dgm:cxn modelId="{9C1809BF-A07D-4CE0-A7C6-AF2D35713417}" type="presParOf" srcId="{3A221E73-0227-4898-B31F-F7437B5C5F82}" destId="{D8E6B7C6-1199-46F8-BDAE-F01075F3EA95}" srcOrd="0" destOrd="0" presId="urn:microsoft.com/office/officeart/2008/layout/SquareAccentList"/>
    <dgm:cxn modelId="{2697B20E-00FF-4B76-B4AA-B3322F9F8481}" type="presParOf" srcId="{D8E6B7C6-1199-46F8-BDAE-F01075F3EA95}" destId="{E55A73CC-826D-4F3F-B378-E48A8D80A1AF}" srcOrd="0" destOrd="0" presId="urn:microsoft.com/office/officeart/2008/layout/SquareAccentList"/>
    <dgm:cxn modelId="{9641461C-CBA7-4F36-B640-56D40E1EDCAC}" type="presParOf" srcId="{D8E6B7C6-1199-46F8-BDAE-F01075F3EA95}" destId="{34D1BF99-E558-423C-81A0-889CA919D8E2}" srcOrd="1" destOrd="0" presId="urn:microsoft.com/office/officeart/2008/layout/SquareAccentList"/>
    <dgm:cxn modelId="{AA0E7D54-1A67-473C-8D49-B38F0FC6AD94}" type="presParOf" srcId="{D8E6B7C6-1199-46F8-BDAE-F01075F3EA95}" destId="{117CAAD5-D683-42EE-87D3-3632554E66F6}" srcOrd="2" destOrd="0" presId="urn:microsoft.com/office/officeart/2008/layout/SquareAccentList"/>
    <dgm:cxn modelId="{14589542-DC5E-4037-9C87-CCAE9EAB02BD}" type="presParOf" srcId="{3A221E73-0227-4898-B31F-F7437B5C5F82}" destId="{0E89461D-FE7B-4983-BC44-5883630C955D}" srcOrd="1" destOrd="0" presId="urn:microsoft.com/office/officeart/2008/layout/SquareAccentList"/>
    <dgm:cxn modelId="{AF982146-C722-450F-82CD-41D3B17473D4}" type="presParOf" srcId="{0E89461D-FE7B-4983-BC44-5883630C955D}" destId="{A79F6FDF-D69F-4ED4-BBEE-32615E2B9C59}" srcOrd="0" destOrd="0" presId="urn:microsoft.com/office/officeart/2008/layout/SquareAccentList"/>
    <dgm:cxn modelId="{F25B1D1B-CB20-4B7F-BADD-760DD1FEAD99}" type="presParOf" srcId="{A79F6FDF-D69F-4ED4-BBEE-32615E2B9C59}" destId="{170CF309-94F8-4258-9A5B-2000F4A5C5A0}" srcOrd="0" destOrd="0" presId="urn:microsoft.com/office/officeart/2008/layout/SquareAccentList"/>
    <dgm:cxn modelId="{AC67ED79-3CDB-48B4-AA65-DBCB08796FF8}" type="presParOf" srcId="{A79F6FDF-D69F-4ED4-BBEE-32615E2B9C59}" destId="{A715D716-3000-4654-BFA5-23E99931330A}" srcOrd="1" destOrd="0" presId="urn:microsoft.com/office/officeart/2008/layout/SquareAccentList"/>
    <dgm:cxn modelId="{680A814C-ECAC-40E9-8D0B-D861E0ED33F3}" type="presParOf" srcId="{0E89461D-FE7B-4983-BC44-5883630C955D}" destId="{4AAAB604-E998-4F58-AC7E-CEE5A2AF2EE5}" srcOrd="1" destOrd="0" presId="urn:microsoft.com/office/officeart/2008/layout/SquareAccentList"/>
    <dgm:cxn modelId="{B1456363-344A-454F-AAAE-4251AF07B4DF}" type="presParOf" srcId="{4AAAB604-E998-4F58-AC7E-CEE5A2AF2EE5}" destId="{5E3B0E82-C981-4007-B94D-321EE5B12298}" srcOrd="0" destOrd="0" presId="urn:microsoft.com/office/officeart/2008/layout/SquareAccentList"/>
    <dgm:cxn modelId="{5FC85E71-2C50-4D6F-ABC4-AC53610357AF}" type="presParOf" srcId="{4AAAB604-E998-4F58-AC7E-CEE5A2AF2EE5}" destId="{BF11A803-F5C4-4E7D-83B6-7F95BB0C2EA2}" srcOrd="1" destOrd="0" presId="urn:microsoft.com/office/officeart/2008/layout/SquareAccentList"/>
    <dgm:cxn modelId="{519A359F-481C-4F44-B65E-054F36829F48}" type="presParOf" srcId="{0E89461D-FE7B-4983-BC44-5883630C955D}" destId="{633EC1EC-97B2-4CC7-AB88-5923E344519D}" srcOrd="2" destOrd="0" presId="urn:microsoft.com/office/officeart/2008/layout/SquareAccentList"/>
    <dgm:cxn modelId="{45C60ACB-AA2C-4DC4-ADE1-468386806AE4}" type="presParOf" srcId="{633EC1EC-97B2-4CC7-AB88-5923E344519D}" destId="{EE0A3E53-3741-4600-871E-CB7A81DFE13F}" srcOrd="0" destOrd="0" presId="urn:microsoft.com/office/officeart/2008/layout/SquareAccentList"/>
    <dgm:cxn modelId="{F4D71BE2-A3B9-4A9B-B7BC-977528BCD4C1}" type="presParOf" srcId="{633EC1EC-97B2-4CC7-AB88-5923E344519D}" destId="{CC9574DF-7542-49E1-B9EF-2F14B9FD01FC}" srcOrd="1" destOrd="0" presId="urn:microsoft.com/office/officeart/2008/layout/SquareAccentList"/>
    <dgm:cxn modelId="{8C751A44-5B84-4753-9E51-DE2E9A168367}" type="presParOf" srcId="{54DAB133-3EB6-416D-99DC-E6FEC7602F7A}" destId="{24B7C0B9-4C79-4841-9BFB-8A39BC89A3BA}" srcOrd="1" destOrd="0" presId="urn:microsoft.com/office/officeart/2008/layout/SquareAccentList"/>
    <dgm:cxn modelId="{05706A01-DC13-49EF-90E1-EBCADE3571EE}" type="presParOf" srcId="{24B7C0B9-4C79-4841-9BFB-8A39BC89A3BA}" destId="{C7CE01EF-B2DB-4C6B-952C-5EA34CBDE5C1}" srcOrd="0" destOrd="0" presId="urn:microsoft.com/office/officeart/2008/layout/SquareAccentList"/>
    <dgm:cxn modelId="{4D12CD1A-3261-47C2-8211-267734E2AFDB}" type="presParOf" srcId="{C7CE01EF-B2DB-4C6B-952C-5EA34CBDE5C1}" destId="{CCD4BB86-B052-4B2F-94E8-3F752B8593E2}" srcOrd="0" destOrd="0" presId="urn:microsoft.com/office/officeart/2008/layout/SquareAccentList"/>
    <dgm:cxn modelId="{32EFC451-342A-427A-82CA-F09F86FA68C8}" type="presParOf" srcId="{C7CE01EF-B2DB-4C6B-952C-5EA34CBDE5C1}" destId="{940DD4A9-B643-4052-A1D4-F477AE774D61}" srcOrd="1" destOrd="0" presId="urn:microsoft.com/office/officeart/2008/layout/SquareAccentList"/>
    <dgm:cxn modelId="{16E43EC3-03B9-4962-BFCD-C7736F5FA760}" type="presParOf" srcId="{C7CE01EF-B2DB-4C6B-952C-5EA34CBDE5C1}" destId="{565C14C3-7BF7-480B-8CF0-269A54EB08AC}" srcOrd="2" destOrd="0" presId="urn:microsoft.com/office/officeart/2008/layout/SquareAccentList"/>
    <dgm:cxn modelId="{BAB7C681-7CF7-4085-8A11-CCA99FFFCF5E}" type="presParOf" srcId="{24B7C0B9-4C79-4841-9BFB-8A39BC89A3BA}" destId="{842F9663-2AB4-4637-9E36-C175697B4E85}" srcOrd="1" destOrd="0" presId="urn:microsoft.com/office/officeart/2008/layout/SquareAccentList"/>
    <dgm:cxn modelId="{BC5AE07A-CD05-4209-8645-D071537778D7}" type="presParOf" srcId="{842F9663-2AB4-4637-9E36-C175697B4E85}" destId="{4B0C10F1-6F93-45D8-84CB-46A896182DBE}" srcOrd="0" destOrd="0" presId="urn:microsoft.com/office/officeart/2008/layout/SquareAccentList"/>
    <dgm:cxn modelId="{AE2CD4A9-5B26-41FA-BF66-095B1D285169}" type="presParOf" srcId="{4B0C10F1-6F93-45D8-84CB-46A896182DBE}" destId="{F1DC428E-A0B9-48BF-80D9-71610DFF36B8}" srcOrd="0" destOrd="0" presId="urn:microsoft.com/office/officeart/2008/layout/SquareAccentList"/>
    <dgm:cxn modelId="{1CBC6824-6D6F-42E6-AA68-85B0395E126A}" type="presParOf" srcId="{4B0C10F1-6F93-45D8-84CB-46A896182DBE}" destId="{8D0AB44E-8460-479C-9950-3E9B70420D8A}" srcOrd="1" destOrd="0" presId="urn:microsoft.com/office/officeart/2008/layout/SquareAccentList"/>
    <dgm:cxn modelId="{0F3704C9-4A1E-441F-8706-8451FDCC7E1C}" type="presParOf" srcId="{842F9663-2AB4-4637-9E36-C175697B4E85}" destId="{193635AC-B549-47FA-9364-7D96E2730604}" srcOrd="1" destOrd="0" presId="urn:microsoft.com/office/officeart/2008/layout/SquareAccentList"/>
    <dgm:cxn modelId="{8C6221E1-EA0F-4067-B944-BF7C6C1134F1}" type="presParOf" srcId="{193635AC-B549-47FA-9364-7D96E2730604}" destId="{2A28E60E-E17F-42E4-9D61-61921C6896C3}" srcOrd="0" destOrd="0" presId="urn:microsoft.com/office/officeart/2008/layout/SquareAccentList"/>
    <dgm:cxn modelId="{E3104C29-F4A7-4C01-A49E-1CFF42C00C03}" type="presParOf" srcId="{193635AC-B549-47FA-9364-7D96E2730604}" destId="{718F9FE0-7AD5-4C8F-92CB-5CA2376450D5}" srcOrd="1" destOrd="0" presId="urn:microsoft.com/office/officeart/2008/layout/SquareAccentList"/>
    <dgm:cxn modelId="{D9BCB7A3-CD0D-4811-A2E4-AE580A76EF82}" type="presParOf" srcId="{842F9663-2AB4-4637-9E36-C175697B4E85}" destId="{235C3120-F5AB-4456-B559-20166CDAB186}" srcOrd="2" destOrd="0" presId="urn:microsoft.com/office/officeart/2008/layout/SquareAccentList"/>
    <dgm:cxn modelId="{D45C4133-340B-40BB-AA85-209C8168F190}" type="presParOf" srcId="{235C3120-F5AB-4456-B559-20166CDAB186}" destId="{2DA71DF7-AF51-477D-9814-6B3167A2A107}" srcOrd="0" destOrd="0" presId="urn:microsoft.com/office/officeart/2008/layout/SquareAccentList"/>
    <dgm:cxn modelId="{4A49094F-9AE2-4563-B48C-509FFDC37657}" type="presParOf" srcId="{235C3120-F5AB-4456-B559-20166CDAB186}" destId="{5FAEE81F-640D-4293-98F5-44955B8E6D4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A73CC-826D-4F3F-B378-E48A8D80A1AF}">
      <dsp:nvSpPr>
        <dsp:cNvPr id="0" name=""/>
        <dsp:cNvSpPr/>
      </dsp:nvSpPr>
      <dsp:spPr>
        <a:xfrm>
          <a:off x="2993" y="801134"/>
          <a:ext cx="3790671" cy="44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1BF99-E558-423C-81A0-889CA919D8E2}">
      <dsp:nvSpPr>
        <dsp:cNvPr id="0" name=""/>
        <dsp:cNvSpPr/>
      </dsp:nvSpPr>
      <dsp:spPr>
        <a:xfrm>
          <a:off x="2993" y="968619"/>
          <a:ext cx="278476" cy="2784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CAAD5-D683-42EE-87D3-3632554E66F6}">
      <dsp:nvSpPr>
        <dsp:cNvPr id="0" name=""/>
        <dsp:cNvSpPr/>
      </dsp:nvSpPr>
      <dsp:spPr>
        <a:xfrm>
          <a:off x="2993" y="0"/>
          <a:ext cx="3790671" cy="801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 </a:t>
          </a:r>
          <a:r>
            <a:rPr lang="en-US" sz="2100" kern="1200" dirty="0" smtClean="0">
              <a:latin typeface="+mj-lt"/>
            </a:rPr>
            <a:t>FIRM UNDERWRITING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+mj-lt"/>
            </a:rPr>
            <a:t>Method -I</a:t>
          </a:r>
          <a:endParaRPr lang="mr-IN" sz="2100" kern="1200" dirty="0">
            <a:latin typeface="+mj-lt"/>
          </a:endParaRPr>
        </a:p>
      </dsp:txBody>
      <dsp:txXfrm>
        <a:off x="2993" y="0"/>
        <a:ext cx="3790671" cy="801134"/>
      </dsp:txXfrm>
    </dsp:sp>
    <dsp:sp modelId="{170CF309-94F8-4258-9A5B-2000F4A5C5A0}">
      <dsp:nvSpPr>
        <dsp:cNvPr id="0" name=""/>
        <dsp:cNvSpPr/>
      </dsp:nvSpPr>
      <dsp:spPr>
        <a:xfrm>
          <a:off x="2993" y="1617739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5D716-3000-4654-BFA5-23E99931330A}">
      <dsp:nvSpPr>
        <dsp:cNvPr id="0" name=""/>
        <dsp:cNvSpPr/>
      </dsp:nvSpPr>
      <dsp:spPr>
        <a:xfrm>
          <a:off x="268340" y="1432417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+mj-lt"/>
            </a:rPr>
            <a:t>The benefit of firm underwriting is NOT GIVEN to  Individual Underwriter</a:t>
          </a:r>
          <a:endParaRPr lang="mr-IN" sz="1400" kern="1200" dirty="0">
            <a:solidFill>
              <a:schemeClr val="tx1"/>
            </a:solidFill>
            <a:latin typeface="+mj-lt"/>
          </a:endParaRPr>
        </a:p>
      </dsp:txBody>
      <dsp:txXfrm>
        <a:off x="268340" y="1432417"/>
        <a:ext cx="3525324" cy="649113"/>
      </dsp:txXfrm>
    </dsp:sp>
    <dsp:sp modelId="{5E3B0E82-C981-4007-B94D-321EE5B12298}">
      <dsp:nvSpPr>
        <dsp:cNvPr id="0" name=""/>
        <dsp:cNvSpPr/>
      </dsp:nvSpPr>
      <dsp:spPr>
        <a:xfrm>
          <a:off x="2993" y="2266852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11A803-F5C4-4E7D-83B6-7F95BB0C2EA2}">
      <dsp:nvSpPr>
        <dsp:cNvPr id="0" name=""/>
        <dsp:cNvSpPr/>
      </dsp:nvSpPr>
      <dsp:spPr>
        <a:xfrm>
          <a:off x="268340" y="2081530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</a:rPr>
            <a:t>Treated as UNMARKED APPLICATION</a:t>
          </a:r>
          <a:endParaRPr lang="mr-IN" sz="1400" kern="1200" dirty="0">
            <a:latin typeface="+mj-lt"/>
          </a:endParaRPr>
        </a:p>
      </dsp:txBody>
      <dsp:txXfrm>
        <a:off x="268340" y="2081530"/>
        <a:ext cx="3525324" cy="649113"/>
      </dsp:txXfrm>
    </dsp:sp>
    <dsp:sp modelId="{EE0A3E53-3741-4600-871E-CB7A81DFE13F}">
      <dsp:nvSpPr>
        <dsp:cNvPr id="0" name=""/>
        <dsp:cNvSpPr/>
      </dsp:nvSpPr>
      <dsp:spPr>
        <a:xfrm>
          <a:off x="2993" y="2915965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574DF-7542-49E1-B9EF-2F14B9FD01FC}">
      <dsp:nvSpPr>
        <dsp:cNvPr id="0" name=""/>
        <dsp:cNvSpPr/>
      </dsp:nvSpPr>
      <dsp:spPr>
        <a:xfrm>
          <a:off x="268340" y="2730643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</a:rPr>
            <a:t>Divide Firm Underwriting in GROSS LIABILITY RATIO</a:t>
          </a:r>
          <a:endParaRPr lang="mr-IN" sz="1400" kern="1200" dirty="0">
            <a:latin typeface="+mj-lt"/>
          </a:endParaRPr>
        </a:p>
      </dsp:txBody>
      <dsp:txXfrm>
        <a:off x="268340" y="2730643"/>
        <a:ext cx="3525324" cy="649113"/>
      </dsp:txXfrm>
    </dsp:sp>
    <dsp:sp modelId="{CCD4BB86-B052-4B2F-94E8-3F752B8593E2}">
      <dsp:nvSpPr>
        <dsp:cNvPr id="0" name=""/>
        <dsp:cNvSpPr/>
      </dsp:nvSpPr>
      <dsp:spPr>
        <a:xfrm>
          <a:off x="3983198" y="801134"/>
          <a:ext cx="3790671" cy="44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DD4A9-B643-4052-A1D4-F477AE774D61}">
      <dsp:nvSpPr>
        <dsp:cNvPr id="0" name=""/>
        <dsp:cNvSpPr/>
      </dsp:nvSpPr>
      <dsp:spPr>
        <a:xfrm>
          <a:off x="3983198" y="968619"/>
          <a:ext cx="278476" cy="2784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C14C3-7BF7-480B-8CF0-269A54EB08AC}">
      <dsp:nvSpPr>
        <dsp:cNvPr id="0" name=""/>
        <dsp:cNvSpPr/>
      </dsp:nvSpPr>
      <dsp:spPr>
        <a:xfrm>
          <a:off x="3983198" y="0"/>
          <a:ext cx="3790671" cy="801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+mj-lt"/>
            </a:rPr>
            <a:t>FIRM UNDERWRITING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+mj-lt"/>
            </a:rPr>
            <a:t>Method-II</a:t>
          </a:r>
          <a:endParaRPr lang="mr-IN" sz="2100" kern="1200" dirty="0">
            <a:latin typeface="+mj-lt"/>
          </a:endParaRPr>
        </a:p>
      </dsp:txBody>
      <dsp:txXfrm>
        <a:off x="3983198" y="0"/>
        <a:ext cx="3790671" cy="801134"/>
      </dsp:txXfrm>
    </dsp:sp>
    <dsp:sp modelId="{F1DC428E-A0B9-48BF-80D9-71610DFF36B8}">
      <dsp:nvSpPr>
        <dsp:cNvPr id="0" name=""/>
        <dsp:cNvSpPr/>
      </dsp:nvSpPr>
      <dsp:spPr>
        <a:xfrm>
          <a:off x="3983198" y="1617739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0AB44E-8460-479C-9950-3E9B70420D8A}">
      <dsp:nvSpPr>
        <dsp:cNvPr id="0" name=""/>
        <dsp:cNvSpPr/>
      </dsp:nvSpPr>
      <dsp:spPr>
        <a:xfrm>
          <a:off x="4248545" y="1432417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</a:rPr>
            <a:t>The benefit of firm underwriting is GIVEN to Individual Underwriter</a:t>
          </a:r>
          <a:endParaRPr lang="mr-IN" sz="1400" kern="1200" dirty="0">
            <a:latin typeface="+mj-lt"/>
          </a:endParaRPr>
        </a:p>
      </dsp:txBody>
      <dsp:txXfrm>
        <a:off x="4248545" y="1432417"/>
        <a:ext cx="3525324" cy="649113"/>
      </dsp:txXfrm>
    </dsp:sp>
    <dsp:sp modelId="{2A28E60E-E17F-42E4-9D61-61921C6896C3}">
      <dsp:nvSpPr>
        <dsp:cNvPr id="0" name=""/>
        <dsp:cNvSpPr/>
      </dsp:nvSpPr>
      <dsp:spPr>
        <a:xfrm>
          <a:off x="3983198" y="2266852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F9FE0-7AD5-4C8F-92CB-5CA2376450D5}">
      <dsp:nvSpPr>
        <dsp:cNvPr id="0" name=""/>
        <dsp:cNvSpPr/>
      </dsp:nvSpPr>
      <dsp:spPr>
        <a:xfrm>
          <a:off x="4248545" y="2081530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</a:rPr>
            <a:t>NOT Treated  as  UNMARKED APPLICATION</a:t>
          </a:r>
          <a:endParaRPr lang="mr-IN" sz="1400" kern="1200" dirty="0">
            <a:latin typeface="+mj-lt"/>
          </a:endParaRPr>
        </a:p>
      </dsp:txBody>
      <dsp:txXfrm>
        <a:off x="4248545" y="2081530"/>
        <a:ext cx="3525324" cy="649113"/>
      </dsp:txXfrm>
    </dsp:sp>
    <dsp:sp modelId="{2DA71DF7-AF51-477D-9814-6B3167A2A107}">
      <dsp:nvSpPr>
        <dsp:cNvPr id="0" name=""/>
        <dsp:cNvSpPr/>
      </dsp:nvSpPr>
      <dsp:spPr>
        <a:xfrm>
          <a:off x="3983198" y="2915965"/>
          <a:ext cx="278469" cy="278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EE81F-640D-4293-98F5-44955B8E6D44}">
      <dsp:nvSpPr>
        <dsp:cNvPr id="0" name=""/>
        <dsp:cNvSpPr/>
      </dsp:nvSpPr>
      <dsp:spPr>
        <a:xfrm>
          <a:off x="4248545" y="2730643"/>
          <a:ext cx="3525324" cy="64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</a:rPr>
            <a:t>Divide Firm Underwriting in ACTUAL RAIO</a:t>
          </a:r>
          <a:endParaRPr lang="mr-IN" sz="1400" kern="1200" dirty="0">
            <a:latin typeface="+mj-lt"/>
          </a:endParaRPr>
        </a:p>
      </dsp:txBody>
      <dsp:txXfrm>
        <a:off x="4248545" y="2730643"/>
        <a:ext cx="3525324" cy="649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A1D6C-3E03-4931-8E29-9AD24520B8CC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r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AF951-FC95-4802-B287-1C347245267C}" type="slidenum">
              <a:rPr lang="mr-IN" smtClean="0"/>
              <a:t>‹#›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887997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2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3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4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5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6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AF951-FC95-4802-B287-1C347245267C}" type="slidenum">
              <a:rPr lang="mr-IN" smtClean="0"/>
              <a:t>7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3462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592288"/>
          </a:xfrm>
        </p:spPr>
        <p:txBody>
          <a:bodyPr/>
          <a:lstStyle/>
          <a:p>
            <a:r>
              <a:rPr lang="en-US" sz="4500" b="1" dirty="0" smtClean="0">
                <a:effectLst/>
              </a:rPr>
              <a:t>Chapter- Underwriting of Shares and Debentures</a:t>
            </a:r>
            <a:endParaRPr lang="mr-IN" sz="4500" dirty="0"/>
          </a:p>
        </p:txBody>
      </p:sp>
    </p:spTree>
    <p:extLst>
      <p:ext uri="{BB962C8B-B14F-4D97-AF65-F5344CB8AC3E}">
        <p14:creationId xmlns:p14="http://schemas.microsoft.com/office/powerpoint/2010/main" val="5759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91264" cy="46371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solidFill>
                  <a:schemeClr val="tx1"/>
                </a:solidFill>
              </a:rPr>
              <a:t>Meaning-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Underwriting means an agreement with or without conditions to subscribe to the securities of  a body corporate when the existing shareholders of such body corporate or the public do not subscribe to the securities offered to them.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When company make an IPO it, may face the risk of under subscription. A per law, if subscription is not at least 90% of the offer amount, then all the application money need to be refunded.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Therefore to avoid the risk of undersubscription and refund, Company appoint underwriter, who give guarantee of full 100% subscription.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91264" cy="4637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solidFill>
                  <a:schemeClr val="tx1"/>
                </a:solidFill>
              </a:rPr>
              <a:t>Underwriting Commission-</a:t>
            </a:r>
            <a:endParaRPr lang="en-US" sz="28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The consideration payable to person for underwriting shares and debentures is called as Underwriting commission.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45003"/>
              </p:ext>
            </p:extLst>
          </p:nvPr>
        </p:nvGraphicFramePr>
        <p:xfrm>
          <a:off x="611560" y="3140968"/>
          <a:ext cx="7872534" cy="330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7"/>
                <a:gridCol w="2088232"/>
                <a:gridCol w="2111895"/>
              </a:tblGrid>
              <a:tr h="86409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Nature of Issue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On Amount</a:t>
                      </a:r>
                      <a:r>
                        <a:rPr lang="en-US" baseline="0" dirty="0" smtClean="0">
                          <a:latin typeface="+mj-lt"/>
                        </a:rPr>
                        <a:t> Devolving on Underwriters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On Amount subscribed</a:t>
                      </a:r>
                      <a:r>
                        <a:rPr lang="en-US" baseline="0" dirty="0" smtClean="0">
                          <a:latin typeface="+mj-lt"/>
                        </a:rPr>
                        <a:t> by Public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947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Equity</a:t>
                      </a:r>
                      <a:r>
                        <a:rPr lang="en-US" baseline="0" dirty="0" smtClean="0">
                          <a:latin typeface="+mj-lt"/>
                        </a:rPr>
                        <a:t> Shares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2.5%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2.5%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947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Prefer. Shares/ Debentures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947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 Issue amount upto</a:t>
                      </a:r>
                      <a:r>
                        <a:rPr lang="en-US" baseline="0" dirty="0" smtClean="0">
                          <a:latin typeface="+mj-lt"/>
                        </a:rPr>
                        <a:t> 5 </a:t>
                      </a:r>
                      <a:r>
                        <a:rPr lang="en-US" baseline="0" dirty="0" err="1" smtClean="0">
                          <a:latin typeface="+mj-lt"/>
                        </a:rPr>
                        <a:t>laks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2.5%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1.5%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947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</a:t>
                      </a:r>
                      <a:r>
                        <a:rPr lang="en-US" baseline="0" dirty="0" smtClean="0">
                          <a:latin typeface="+mj-lt"/>
                        </a:rPr>
                        <a:t> Issues amount exceeding 5 </a:t>
                      </a:r>
                      <a:r>
                        <a:rPr lang="en-US" baseline="0" dirty="0" err="1" smtClean="0">
                          <a:latin typeface="+mj-lt"/>
                        </a:rPr>
                        <a:t>Laks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2.0%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1.0%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9479">
                <a:tc gridSpan="3"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**Amount Devolving</a:t>
                      </a:r>
                      <a:r>
                        <a:rPr lang="en-US" baseline="0" dirty="0" smtClean="0">
                          <a:latin typeface="+mj-lt"/>
                        </a:rPr>
                        <a:t> means amount of Net Liability for securities to be taken up by underwriters.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r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r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6371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solidFill>
                  <a:schemeClr val="tx1"/>
                </a:solidFill>
              </a:rPr>
              <a:t>Types of Underwriting-</a:t>
            </a:r>
            <a:endParaRPr lang="en-US" sz="2800" b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Open/Conditional Underwriting - </a:t>
            </a:r>
            <a:r>
              <a:rPr lang="en-US" dirty="0" smtClean="0">
                <a:solidFill>
                  <a:schemeClr val="tx1"/>
                </a:solidFill>
              </a:rPr>
              <a:t>Liabilities of underwriter only if Security are unsubscribed.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Firm Underwriting - </a:t>
            </a:r>
            <a:r>
              <a:rPr lang="en-US" dirty="0" smtClean="0">
                <a:solidFill>
                  <a:schemeClr val="tx1"/>
                </a:solidFill>
              </a:rPr>
              <a:t>Liability of Underwriter is Fixed.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Full Underwriting - </a:t>
            </a:r>
            <a:r>
              <a:rPr lang="en-US" dirty="0" smtClean="0">
                <a:solidFill>
                  <a:schemeClr val="tx1"/>
                </a:solidFill>
              </a:rPr>
              <a:t>Part of Issues is Underwritten.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Sole Underwriting </a:t>
            </a:r>
            <a:r>
              <a:rPr lang="en-US" dirty="0" smtClean="0">
                <a:solidFill>
                  <a:schemeClr val="tx1"/>
                </a:solidFill>
              </a:rPr>
              <a:t>- Single Underwriter only.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Joint Underwriting - Many Underwriters.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Marked Application </a:t>
            </a:r>
            <a:r>
              <a:rPr lang="en-US" dirty="0" smtClean="0">
                <a:solidFill>
                  <a:schemeClr val="tx1"/>
                </a:solidFill>
              </a:rPr>
              <a:t>- Application stamp with the name of underwriter, is Marked Application.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sng" dirty="0" smtClean="0">
                <a:solidFill>
                  <a:schemeClr val="tx1"/>
                </a:solidFill>
              </a:rPr>
              <a:t>Unmarked Application </a:t>
            </a:r>
            <a:r>
              <a:rPr lang="en-US" dirty="0" smtClean="0">
                <a:solidFill>
                  <a:schemeClr val="tx1"/>
                </a:solidFill>
              </a:rPr>
              <a:t>- Application does not bear any stamp of underwriter.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069990"/>
              </p:ext>
            </p:extLst>
          </p:nvPr>
        </p:nvGraphicFramePr>
        <p:xfrm>
          <a:off x="755576" y="1628800"/>
          <a:ext cx="77768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4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720080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Format to calculate liability of individual underwriter when benefit of firm underwriting in </a:t>
            </a:r>
            <a:r>
              <a:rPr lang="en-US" sz="2000" b="1" dirty="0" smtClean="0">
                <a:solidFill>
                  <a:schemeClr val="tx1"/>
                </a:solidFill>
              </a:rPr>
              <a:t>NOT GIVEN </a:t>
            </a:r>
            <a:r>
              <a:rPr lang="en-US" sz="2000" dirty="0" smtClean="0">
                <a:solidFill>
                  <a:schemeClr val="tx1"/>
                </a:solidFill>
              </a:rPr>
              <a:t>to individual Underwriter</a:t>
            </a:r>
          </a:p>
          <a:p>
            <a:pPr marL="0" indent="0">
              <a:buNone/>
            </a:pPr>
            <a:endParaRPr lang="mr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57462"/>
              </p:ext>
            </p:extLst>
          </p:nvPr>
        </p:nvGraphicFramePr>
        <p:xfrm>
          <a:off x="539552" y="1844824"/>
          <a:ext cx="78488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68"/>
                <a:gridCol w="2253016"/>
                <a:gridCol w="953601"/>
                <a:gridCol w="806893"/>
                <a:gridCol w="806893"/>
                <a:gridCol w="785933"/>
                <a:gridCol w="112126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Step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Particular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Basis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Y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Z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Total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Gross</a:t>
                      </a:r>
                      <a:r>
                        <a:rPr lang="en-US" baseline="0" dirty="0" smtClean="0">
                          <a:latin typeface="+mj-lt"/>
                        </a:rPr>
                        <a:t> Liability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B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Less- Marked  Application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C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Balance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(A-B)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D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Less- Unmarked Application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E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Balance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(C-D)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F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Less-Credit Adjusted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 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G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Net Liability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(E-F)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 0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H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Add- Firm Underwriting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I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Total</a:t>
                      </a:r>
                      <a:r>
                        <a:rPr lang="en-US" baseline="0" dirty="0" smtClean="0">
                          <a:latin typeface="+mj-lt"/>
                        </a:rPr>
                        <a:t> Liability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(G+H)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3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712968" cy="720080"/>
          </a:xfrm>
        </p:spPr>
        <p:txBody>
          <a:bodyPr/>
          <a:lstStyle/>
          <a:p>
            <a:r>
              <a:rPr lang="en-US" sz="3600" b="1" dirty="0" smtClean="0">
                <a:effectLst/>
              </a:rPr>
              <a:t>Underwriting of Shares and Debentures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89451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Format to calculate liability of individual underwriter when benefit of firm underwriting in </a:t>
            </a:r>
            <a:r>
              <a:rPr lang="en-US" sz="2000" b="1" dirty="0" smtClean="0">
                <a:solidFill>
                  <a:schemeClr val="tx1"/>
                </a:solidFill>
              </a:rPr>
              <a:t>GIVEN </a:t>
            </a:r>
            <a:r>
              <a:rPr lang="en-US" sz="2000" dirty="0" smtClean="0">
                <a:solidFill>
                  <a:schemeClr val="tx1"/>
                </a:solidFill>
              </a:rPr>
              <a:t>to individual Underwriter</a:t>
            </a:r>
          </a:p>
          <a:p>
            <a:pPr marL="0" indent="0">
              <a:buNone/>
            </a:pPr>
            <a:endParaRPr lang="mr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36407"/>
              </p:ext>
            </p:extLst>
          </p:nvPr>
        </p:nvGraphicFramePr>
        <p:xfrm>
          <a:off x="683568" y="1268760"/>
          <a:ext cx="7848872" cy="529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68"/>
                <a:gridCol w="2253016"/>
                <a:gridCol w="953601"/>
                <a:gridCol w="806893"/>
                <a:gridCol w="806893"/>
                <a:gridCol w="785933"/>
                <a:gridCol w="1121268"/>
              </a:tblGrid>
              <a:tr h="3535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Step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Particular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Basis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Y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Z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Total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A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Gross</a:t>
                      </a:r>
                      <a:r>
                        <a:rPr lang="en-US" sz="1600" baseline="0" dirty="0" smtClean="0">
                          <a:latin typeface="+mj-lt"/>
                        </a:rPr>
                        <a:t> Liability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5846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B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Less- Marked  Application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C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Balance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(A-B)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5846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D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Less- Unmarked Application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E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Balance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(C-D)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5846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F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Less-Firm Underwriting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G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Balance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(E-F)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5846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H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Less- Credit of Y Adjusted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(xxx)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I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Balance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(G-H)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0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559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J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Add-Firm</a:t>
                      </a:r>
                      <a:r>
                        <a:rPr lang="en-US" sz="1600" baseline="0" dirty="0" smtClean="0">
                          <a:latin typeface="+mj-lt"/>
                        </a:rPr>
                        <a:t> Underwriting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  <a:tr h="334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K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Net Liability 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(I+J)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xxx</a:t>
                      </a:r>
                      <a:endParaRPr lang="mr-IN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7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20506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7677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238</TotalTime>
  <Words>636</Words>
  <Application>Microsoft Office PowerPoint</Application>
  <PresentationFormat>On-screen Show (4:3)</PresentationFormat>
  <Paragraphs>201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Chapter- Underwriting of Shares and Debentures</vt:lpstr>
      <vt:lpstr>Underwriting of Shares and Debentures</vt:lpstr>
      <vt:lpstr>Underwriting of Shares and Debentures</vt:lpstr>
      <vt:lpstr>Underwriting of Shares and Debentures</vt:lpstr>
      <vt:lpstr>Underwriting of Shares and Debentures</vt:lpstr>
      <vt:lpstr>Underwriting of Shares and Debentures</vt:lpstr>
      <vt:lpstr>Underwriting of Shares and Debentures</vt:lpstr>
      <vt:lpstr>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Chapter-Conversion /Sale of A Partnership Firm into A Limited Company</dc:title>
  <dc:creator>hp</dc:creator>
  <cp:lastModifiedBy>user</cp:lastModifiedBy>
  <cp:revision>20</cp:revision>
  <dcterms:created xsi:type="dcterms:W3CDTF">2021-11-18T10:59:46Z</dcterms:created>
  <dcterms:modified xsi:type="dcterms:W3CDTF">2021-11-23T06:34:48Z</dcterms:modified>
</cp:coreProperties>
</file>